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9"/>
  </p:notesMasterIdLst>
  <p:handoutMasterIdLst>
    <p:handoutMasterId r:id="rId10"/>
  </p:handoutMasterIdLst>
  <p:sldIdLst>
    <p:sldId id="350" r:id="rId5"/>
    <p:sldId id="361" r:id="rId6"/>
    <p:sldId id="362" r:id="rId7"/>
    <p:sldId id="354" r:id="rId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5226" autoAdjust="0"/>
  </p:normalViewPr>
  <p:slideViewPr>
    <p:cSldViewPr snapToGrid="0">
      <p:cViewPr varScale="1">
        <p:scale>
          <a:sx n="93" d="100"/>
          <a:sy n="93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19/09/2023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87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4FC45D6-6DD7-454C-8347-13F10006374F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3BF239B-6208-4E27-A10A-A644314EEF97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A5CF684-8E61-4B5D-8931-93FED32AA3F6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8057A85-AB1C-4034-8542-1913E4094AA8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en-US" dirty="0"/>
              <a:t>Climbing</a:t>
            </a:r>
            <a:r>
              <a:rPr lang="it-IT" dirty="0"/>
              <a:t> Sage</a:t>
            </a:r>
          </a:p>
        </p:txBody>
      </p:sp>
      <p:pic>
        <p:nvPicPr>
          <p:cNvPr id="5" name="Immagine 4" descr="Immagine che contiene clipart, cartone animato, illustrazione, design&#10;&#10;Descrizione generata automaticamente">
            <a:extLst>
              <a:ext uri="{FF2B5EF4-FFF2-40B4-BE49-F238E27FC236}">
                <a16:creationId xmlns:a16="http://schemas.microsoft.com/office/drawing/2014/main" id="{E3160ACE-5BAE-CE7E-EF0A-BF55AF59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66" y="648103"/>
            <a:ext cx="1623604" cy="1625620"/>
          </a:xfrm>
          <a:prstGeom prst="rect">
            <a:avLst/>
          </a:prstGeom>
        </p:spPr>
      </p:pic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69CE058C-1BB9-1867-9F15-145048AE5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4" y="4405839"/>
            <a:ext cx="3136616" cy="556579"/>
          </a:xfrm>
        </p:spPr>
        <p:txBody>
          <a:bodyPr rtlCol="0"/>
          <a:lstStyle/>
          <a:p>
            <a:pPr rtl="0"/>
            <a:r>
              <a:rPr lang="en-US" dirty="0"/>
              <a:t>Find the best crags nearby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84427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climbing </a:t>
            </a:r>
            <a:r>
              <a:rPr lang="it-IT" dirty="0" err="1"/>
              <a:t>sage</a:t>
            </a:r>
            <a:r>
              <a:rPr lang="it-IT" dirty="0"/>
              <a:t>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dirty="0"/>
              <a:t>As a sport climber, it's crucial to locate the ideal crags. </a:t>
            </a:r>
          </a:p>
          <a:p>
            <a:pPr rtl="0"/>
            <a:r>
              <a:rPr lang="en-US" dirty="0"/>
              <a:t>Climbing Sage will inquire about your desired difficulty level, preferred warm-up range, acceptable approach distance, desired sun exposure, and then search its database to identify the optimal climbing spot nearby your location.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10" name="Immagine 9" descr="Immagine che contiene mappa, testo, schermata, Cellulare&#10;&#10;Descrizione generata automaticamente">
            <a:extLst>
              <a:ext uri="{FF2B5EF4-FFF2-40B4-BE49-F238E27FC236}">
                <a16:creationId xmlns:a16="http://schemas.microsoft.com/office/drawing/2014/main" id="{0B00CA6C-2232-6DB7-0A91-B82B9157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408" y="37699"/>
            <a:ext cx="6782602" cy="67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84427" cy="61086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How does it work?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3</a:t>
            </a:fld>
            <a:endParaRPr lang="en-US" dirty="0"/>
          </a:p>
        </p:txBody>
      </p:sp>
      <p:pic>
        <p:nvPicPr>
          <p:cNvPr id="8" name="Immagine 7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E7069290-6466-C76B-BD5D-7BB86A17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890232"/>
            <a:ext cx="4133850" cy="4133850"/>
          </a:xfrm>
          <a:prstGeom prst="rect">
            <a:avLst/>
          </a:prstGeom>
        </p:spPr>
      </p:pic>
      <p:pic>
        <p:nvPicPr>
          <p:cNvPr id="12" name="Immagine 11" descr="Immagine che contiene schermata, Dispositivo di comunicazione, Cellulare, Dispositivo mobile&#10;&#10;Descrizione generata automaticamente">
            <a:extLst>
              <a:ext uri="{FF2B5EF4-FFF2-40B4-BE49-F238E27FC236}">
                <a16:creationId xmlns:a16="http://schemas.microsoft.com/office/drawing/2014/main" id="{C653983C-01F4-E00D-081C-0B0DD0D39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26" y="1899790"/>
            <a:ext cx="4136297" cy="4136297"/>
          </a:xfrm>
          <a:prstGeom prst="rect">
            <a:avLst/>
          </a:prstGeom>
        </p:spPr>
      </p:pic>
      <p:pic>
        <p:nvPicPr>
          <p:cNvPr id="14" name="Immagine 13" descr="Immagine che contiene mappa, testo, schermata, Cellulare&#10;&#10;Descrizione generata automaticamente">
            <a:extLst>
              <a:ext uri="{FF2B5EF4-FFF2-40B4-BE49-F238E27FC236}">
                <a16:creationId xmlns:a16="http://schemas.microsoft.com/office/drawing/2014/main" id="{471E9BAF-5BE9-6A2A-E810-920E90028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70" y="1878227"/>
            <a:ext cx="4145855" cy="414585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56AD7C3D-3A9C-A803-D064-748E0C28EB79}"/>
              </a:ext>
            </a:extLst>
          </p:cNvPr>
          <p:cNvSpPr/>
          <p:nvPr/>
        </p:nvSpPr>
        <p:spPr>
          <a:xfrm>
            <a:off x="1926866" y="5853595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Climbing sage will identify your current location using the device’s GPS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97852B7-372F-8CCB-C22E-419BAA3D7394}"/>
              </a:ext>
            </a:extLst>
          </p:cNvPr>
          <p:cNvSpPr/>
          <p:nvPr/>
        </p:nvSpPr>
        <p:spPr>
          <a:xfrm>
            <a:off x="5285447" y="5840646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Set the parameters to find your dream crag!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851850B-558F-C23F-2DFD-25341670450F}"/>
              </a:ext>
            </a:extLst>
          </p:cNvPr>
          <p:cNvSpPr/>
          <p:nvPr/>
        </p:nvSpPr>
        <p:spPr>
          <a:xfrm>
            <a:off x="8851362" y="5828778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Browse the results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BAB9218-A1EA-DBB6-09BE-3445E9730931}"/>
              </a:ext>
            </a:extLst>
          </p:cNvPr>
          <p:cNvSpPr/>
          <p:nvPr/>
        </p:nvSpPr>
        <p:spPr>
          <a:xfrm>
            <a:off x="1419225" y="3558363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726F7F-6EF8-91E7-C45E-8AE891C2C664}"/>
              </a:ext>
            </a:extLst>
          </p:cNvPr>
          <p:cNvSpPr/>
          <p:nvPr/>
        </p:nvSpPr>
        <p:spPr>
          <a:xfrm>
            <a:off x="4923819" y="3558363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74D00B03-7007-4519-D815-5EAF2395C6D6}"/>
              </a:ext>
            </a:extLst>
          </p:cNvPr>
          <p:cNvSpPr/>
          <p:nvPr/>
        </p:nvSpPr>
        <p:spPr>
          <a:xfrm>
            <a:off x="8574842" y="3558363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045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96505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Tech </a:t>
            </a:r>
            <a:r>
              <a:rPr lang="en-US" b="1" dirty="0"/>
              <a:t>stack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68672608"/>
              </p:ext>
            </p:extLst>
          </p:nvPr>
        </p:nvGraphicFramePr>
        <p:xfrm>
          <a:off x="952498" y="1589518"/>
          <a:ext cx="10496551" cy="323885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49655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1079619">
                <a:tc>
                  <a:txBody>
                    <a:bodyPr/>
                    <a:lstStyle/>
                    <a:p>
                      <a:pPr algn="ctr" rtl="0"/>
                      <a:endParaRPr lang="it-IT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1079619">
                <a:tc>
                  <a:txBody>
                    <a:bodyPr/>
                    <a:lstStyle/>
                    <a:p>
                      <a:pPr algn="ctr" rtl="0"/>
                      <a:endParaRPr lang="it-IT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1079619">
                <a:tc>
                  <a:txBody>
                    <a:bodyPr/>
                    <a:lstStyle/>
                    <a:p>
                      <a:pPr algn="ctr" rtl="0"/>
                      <a:endParaRPr lang="it-IT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5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</a:t>
            </a:fld>
            <a:endParaRPr lang="it-IT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4BE08A8-C47C-F274-1CB4-9CCA869189DF}"/>
              </a:ext>
            </a:extLst>
          </p:cNvPr>
          <p:cNvGrpSpPr/>
          <p:nvPr/>
        </p:nvGrpSpPr>
        <p:grpSpPr>
          <a:xfrm>
            <a:off x="5547571" y="1689543"/>
            <a:ext cx="3111983" cy="3138832"/>
            <a:chOff x="3780459" y="1654479"/>
            <a:chExt cx="3111983" cy="3138832"/>
          </a:xfrm>
        </p:grpSpPr>
        <p:pic>
          <p:nvPicPr>
            <p:cNvPr id="8" name="Picture 4" descr="Ionic new logo transparent PNG - StickPNG">
              <a:extLst>
                <a:ext uri="{FF2B5EF4-FFF2-40B4-BE49-F238E27FC236}">
                  <a16:creationId xmlns:a16="http://schemas.microsoft.com/office/drawing/2014/main" id="{1C04FD73-3E2D-884D-2292-7D1CDFF9E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092" y="2756541"/>
              <a:ext cx="853458" cy="85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C183768-17B5-2E30-D68D-B89ED76E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0459" y="1707324"/>
              <a:ext cx="820418" cy="813524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EAE8F88-456E-34A9-7E6D-97CA2C5E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6994" y="1654479"/>
              <a:ext cx="763654" cy="919214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28C9F177-893D-BE96-A6A7-5E0D4F62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0459" y="2807893"/>
              <a:ext cx="802106" cy="802106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E33DC393-8B79-0B5C-8729-59B7DB60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2806807"/>
              <a:ext cx="796442" cy="803192"/>
            </a:xfrm>
            <a:prstGeom prst="rect">
              <a:avLst/>
            </a:prstGeom>
          </p:spPr>
        </p:pic>
        <p:pic>
          <p:nvPicPr>
            <p:cNvPr id="1028" name="Picture 4" descr="docker-logo – AzureDays">
              <a:extLst>
                <a:ext uri="{FF2B5EF4-FFF2-40B4-BE49-F238E27FC236}">
                  <a16:creationId xmlns:a16="http://schemas.microsoft.com/office/drawing/2014/main" id="{D0F2BECF-5297-E504-AE14-C93D97B86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652" y="3758081"/>
              <a:ext cx="1035230" cy="103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oogle Cloud Run Reviews 2023: Details, Pricing, &amp; Features | G2">
              <a:extLst>
                <a:ext uri="{FF2B5EF4-FFF2-40B4-BE49-F238E27FC236}">
                  <a16:creationId xmlns:a16="http://schemas.microsoft.com/office/drawing/2014/main" id="{D8EA1EE3-ACA1-FAFD-9709-DC68B777B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025" y="3763437"/>
              <a:ext cx="1961664" cy="1029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1D3CC2-CA62-0F21-34FD-FE3600C2DD10}"/>
              </a:ext>
            </a:extLst>
          </p:cNvPr>
          <p:cNvSpPr txBox="1"/>
          <p:nvPr/>
        </p:nvSpPr>
        <p:spPr>
          <a:xfrm>
            <a:off x="1233170" y="1749316"/>
            <a:ext cx="3338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i="0">
                <a:solidFill>
                  <a:schemeClr val="bg1"/>
                </a:solidFill>
                <a:latin typeface="+mn-lt"/>
              </a:rPr>
              <a:t>Back end</a:t>
            </a:r>
          </a:p>
          <a:p>
            <a:pPr algn="ctr" rtl="0"/>
            <a:r>
              <a:rPr lang="en-US" sz="1600" b="0" i="0" dirty="0">
                <a:solidFill>
                  <a:schemeClr val="bg1"/>
                </a:solidFill>
                <a:latin typeface="+mn-lt"/>
              </a:rPr>
              <a:t>REST API </a:t>
            </a:r>
          </a:p>
          <a:p>
            <a:pPr algn="ctr" rtl="0"/>
            <a:r>
              <a:rPr lang="en-US" sz="1600" b="0" i="0" dirty="0">
                <a:solidFill>
                  <a:schemeClr val="bg1"/>
                </a:solidFill>
                <a:latin typeface="+mn-lt"/>
              </a:rPr>
              <a:t>Python + Flask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1C910B-F5B1-E262-68F2-3A65549D9F3D}"/>
              </a:ext>
            </a:extLst>
          </p:cNvPr>
          <p:cNvSpPr txBox="1"/>
          <p:nvPr/>
        </p:nvSpPr>
        <p:spPr>
          <a:xfrm>
            <a:off x="1233170" y="2791605"/>
            <a:ext cx="354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1600" b="1" i="0" noProof="0" dirty="0">
                <a:solidFill>
                  <a:schemeClr val="bg1"/>
                </a:solidFill>
                <a:latin typeface="+mn-lt"/>
              </a:rPr>
              <a:t>Front end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Cross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platform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app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(Web, iOS, Android)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Angular +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Ionic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+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Capacitor</a:t>
            </a:r>
            <a:endParaRPr lang="it-IT" sz="1600" b="0" i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1F9FF2-2785-AD3B-DFA9-2B7996D79D82}"/>
              </a:ext>
            </a:extLst>
          </p:cNvPr>
          <p:cNvSpPr txBox="1"/>
          <p:nvPr/>
        </p:nvSpPr>
        <p:spPr>
          <a:xfrm>
            <a:off x="1233170" y="3877160"/>
            <a:ext cx="3424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1600" b="1" i="0" noProof="0" dirty="0">
                <a:solidFill>
                  <a:schemeClr val="bg1"/>
                </a:solidFill>
                <a:latin typeface="+mn-lt"/>
              </a:rPr>
              <a:t>Deployment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Cloud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Docker + Google cloud </a:t>
            </a:r>
            <a:r>
              <a:rPr lang="en-US" sz="1600" b="0" i="0" dirty="0">
                <a:solidFill>
                  <a:schemeClr val="bg1"/>
                </a:solidFill>
                <a:latin typeface="+mn-lt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{C3ECDD94-36EC-464B-8BE7-9465E4958F99}tf78853419_win32</Template>
  <TotalTime>111</TotalTime>
  <Words>133</Words>
  <Application>Microsoft Office PowerPoint</Application>
  <PresentationFormat>Widescreen</PresentationFormat>
  <Paragraphs>29</Paragraphs>
  <Slides>4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0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Climbing Sage</vt:lpstr>
      <vt:lpstr>What is climbing sage?</vt:lpstr>
      <vt:lpstr>How does it work?</vt:lpstr>
      <vt:lpstr>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annuale</dc:title>
  <dc:creator>Marco Masello</dc:creator>
  <cp:lastModifiedBy>Marco Masello</cp:lastModifiedBy>
  <cp:revision>16</cp:revision>
  <dcterms:created xsi:type="dcterms:W3CDTF">2023-09-18T15:43:30Z</dcterms:created>
  <dcterms:modified xsi:type="dcterms:W3CDTF">2023-09-19T13:41:35Z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